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1" r:id="rId8"/>
    <p:sldId id="263" r:id="rId9"/>
    <p:sldId id="265" r:id="rId10"/>
    <p:sldId id="274" r:id="rId11"/>
    <p:sldId id="266" r:id="rId12"/>
    <p:sldId id="267" r:id="rId13"/>
    <p:sldId id="275" r:id="rId14"/>
    <p:sldId id="268" r:id="rId15"/>
    <p:sldId id="273" r:id="rId16"/>
    <p:sldId id="269" r:id="rId17"/>
    <p:sldId id="270" r:id="rId18"/>
    <p:sldId id="271" r:id="rId19"/>
    <p:sldId id="272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Maria Pirga" userId="b662a083-eccb-4dc8-a2cb-2f97099cbb0f" providerId="ADAL" clId="{AB1B0C56-B951-4FA0-A746-52B6F1D35893}"/>
    <pc:docChg chg="custSel modSld">
      <pc:chgData name="Diana Maria Pirga" userId="b662a083-eccb-4dc8-a2cb-2f97099cbb0f" providerId="ADAL" clId="{AB1B0C56-B951-4FA0-A746-52B6F1D35893}" dt="2020-11-19T11:07:39.572" v="78" actId="20577"/>
      <pc:docMkLst>
        <pc:docMk/>
      </pc:docMkLst>
      <pc:sldChg chg="modSp">
        <pc:chgData name="Diana Maria Pirga" userId="b662a083-eccb-4dc8-a2cb-2f97099cbb0f" providerId="ADAL" clId="{AB1B0C56-B951-4FA0-A746-52B6F1D35893}" dt="2020-11-19T11:05:20.910" v="14" actId="20577"/>
        <pc:sldMkLst>
          <pc:docMk/>
          <pc:sldMk cId="3537521198" sldId="260"/>
        </pc:sldMkLst>
        <pc:spChg chg="mod">
          <ac:chgData name="Diana Maria Pirga" userId="b662a083-eccb-4dc8-a2cb-2f97099cbb0f" providerId="ADAL" clId="{AB1B0C56-B951-4FA0-A746-52B6F1D35893}" dt="2020-11-19T11:05:20.910" v="14" actId="20577"/>
          <ac:spMkLst>
            <pc:docMk/>
            <pc:sldMk cId="3537521198" sldId="260"/>
            <ac:spMk id="10" creationId="{8E0818E7-29F5-4DDC-A03D-687072DE5ED9}"/>
          </ac:spMkLst>
        </pc:spChg>
      </pc:sldChg>
      <pc:sldChg chg="modSp">
        <pc:chgData name="Diana Maria Pirga" userId="b662a083-eccb-4dc8-a2cb-2f97099cbb0f" providerId="ADAL" clId="{AB1B0C56-B951-4FA0-A746-52B6F1D35893}" dt="2020-11-19T11:05:56.968" v="32" actId="20577"/>
        <pc:sldMkLst>
          <pc:docMk/>
          <pc:sldMk cId="251870961" sldId="263"/>
        </pc:sldMkLst>
        <pc:spChg chg="mod">
          <ac:chgData name="Diana Maria Pirga" userId="b662a083-eccb-4dc8-a2cb-2f97099cbb0f" providerId="ADAL" clId="{AB1B0C56-B951-4FA0-A746-52B6F1D35893}" dt="2020-11-19T11:05:56.968" v="32" actId="20577"/>
          <ac:spMkLst>
            <pc:docMk/>
            <pc:sldMk cId="251870961" sldId="263"/>
            <ac:spMk id="13" creationId="{C34C7600-7B3B-41D0-BD27-411F6F3E8DE4}"/>
          </ac:spMkLst>
        </pc:spChg>
      </pc:sldChg>
      <pc:sldChg chg="modSp">
        <pc:chgData name="Diana Maria Pirga" userId="b662a083-eccb-4dc8-a2cb-2f97099cbb0f" providerId="ADAL" clId="{AB1B0C56-B951-4FA0-A746-52B6F1D35893}" dt="2020-11-19T11:06:25.839" v="53" actId="20577"/>
        <pc:sldMkLst>
          <pc:docMk/>
          <pc:sldMk cId="1008859487" sldId="265"/>
        </pc:sldMkLst>
        <pc:spChg chg="mod">
          <ac:chgData name="Diana Maria Pirga" userId="b662a083-eccb-4dc8-a2cb-2f97099cbb0f" providerId="ADAL" clId="{AB1B0C56-B951-4FA0-A746-52B6F1D35893}" dt="2020-11-19T11:06:25.839" v="53" actId="20577"/>
          <ac:spMkLst>
            <pc:docMk/>
            <pc:sldMk cId="1008859487" sldId="265"/>
            <ac:spMk id="3" creationId="{00000000-0000-0000-0000-000000000000}"/>
          </ac:spMkLst>
        </pc:spChg>
      </pc:sldChg>
      <pc:sldChg chg="modSp">
        <pc:chgData name="Diana Maria Pirga" userId="b662a083-eccb-4dc8-a2cb-2f97099cbb0f" providerId="ADAL" clId="{AB1B0C56-B951-4FA0-A746-52B6F1D35893}" dt="2020-11-19T11:07:14.203" v="67" actId="14100"/>
        <pc:sldMkLst>
          <pc:docMk/>
          <pc:sldMk cId="3862372570" sldId="266"/>
        </pc:sldMkLst>
        <pc:spChg chg="mod">
          <ac:chgData name="Diana Maria Pirga" userId="b662a083-eccb-4dc8-a2cb-2f97099cbb0f" providerId="ADAL" clId="{AB1B0C56-B951-4FA0-A746-52B6F1D35893}" dt="2020-11-19T11:07:14.203" v="67" actId="14100"/>
          <ac:spMkLst>
            <pc:docMk/>
            <pc:sldMk cId="3862372570" sldId="266"/>
            <ac:spMk id="3" creationId="{00000000-0000-0000-0000-000000000000}"/>
          </ac:spMkLst>
        </pc:spChg>
      </pc:sldChg>
      <pc:sldChg chg="modSp">
        <pc:chgData name="Diana Maria Pirga" userId="b662a083-eccb-4dc8-a2cb-2f97099cbb0f" providerId="ADAL" clId="{AB1B0C56-B951-4FA0-A746-52B6F1D35893}" dt="2020-11-19T11:07:39.572" v="78" actId="20577"/>
        <pc:sldMkLst>
          <pc:docMk/>
          <pc:sldMk cId="3414676584" sldId="267"/>
        </pc:sldMkLst>
        <pc:spChg chg="mod">
          <ac:chgData name="Diana Maria Pirga" userId="b662a083-eccb-4dc8-a2cb-2f97099cbb0f" providerId="ADAL" clId="{AB1B0C56-B951-4FA0-A746-52B6F1D35893}" dt="2020-11-19T11:07:39.572" v="78" actId="20577"/>
          <ac:spMkLst>
            <pc:docMk/>
            <pc:sldMk cId="3414676584" sldId="267"/>
            <ac:spMk id="3" creationId="{00000000-0000-0000-0000-000000000000}"/>
          </ac:spMkLst>
        </pc:spChg>
      </pc:sldChg>
      <pc:sldChg chg="modSp">
        <pc:chgData name="Diana Maria Pirga" userId="b662a083-eccb-4dc8-a2cb-2f97099cbb0f" providerId="ADAL" clId="{AB1B0C56-B951-4FA0-A746-52B6F1D35893}" dt="2020-11-19T10:22:29.126" v="10" actId="732"/>
        <pc:sldMkLst>
          <pc:docMk/>
          <pc:sldMk cId="1145584135" sldId="269"/>
        </pc:sldMkLst>
        <pc:picChg chg="mod modCrop">
          <ac:chgData name="Diana Maria Pirga" userId="b662a083-eccb-4dc8-a2cb-2f97099cbb0f" providerId="ADAL" clId="{AB1B0C56-B951-4FA0-A746-52B6F1D35893}" dt="2020-11-19T10:22:29.126" v="10" actId="732"/>
          <ac:picMkLst>
            <pc:docMk/>
            <pc:sldMk cId="1145584135" sldId="269"/>
            <ac:picMk id="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1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7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0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9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0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1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8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8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771B-0F21-4066-B4F8-8919F3FD054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771B-0F21-4066-B4F8-8919F3FD054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DEBCB-0EAA-48ED-9618-F3F967C9B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7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8959"/>
            <a:ext cx="9144000" cy="2341563"/>
          </a:xfrm>
        </p:spPr>
        <p:txBody>
          <a:bodyPr>
            <a:normAutofit/>
          </a:bodyPr>
          <a:lstStyle/>
          <a:p>
            <a:r>
              <a:rPr lang="ro-RO" sz="8000" b="1" dirty="0">
                <a:solidFill>
                  <a:schemeClr val="bg1"/>
                </a:solidFill>
              </a:rPr>
              <a:t>Cum să creștem </a:t>
            </a:r>
            <a:br>
              <a:rPr lang="ro-RO" sz="8000" b="1" dirty="0">
                <a:solidFill>
                  <a:schemeClr val="bg1"/>
                </a:solidFill>
              </a:rPr>
            </a:br>
            <a:r>
              <a:rPr lang="ro-RO" sz="8000" b="1" dirty="0">
                <a:solidFill>
                  <a:schemeClr val="bg1"/>
                </a:solidFill>
              </a:rPr>
              <a:t>copii sănătoși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0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o-RO" sz="4000" b="1" dirty="0">
                <a:solidFill>
                  <a:srgbClr val="00B0F0"/>
                </a:solidFill>
              </a:rPr>
              <a:t>Întrebări</a:t>
            </a:r>
            <a:endParaRPr lang="en-US" sz="4000" b="1" dirty="0">
              <a:solidFill>
                <a:srgbClr val="00B0F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92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ro-RO" sz="4000" dirty="0">
                <a:solidFill>
                  <a:srgbClr val="00B0F0"/>
                </a:solidFill>
              </a:rPr>
              <a:t>Sunt aceste boli cu adevărat periculoase?</a:t>
            </a:r>
            <a:endParaRPr lang="en-US" sz="4000" dirty="0">
              <a:solidFill>
                <a:srgbClr val="00B0F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1" y="2575042"/>
            <a:ext cx="6126480" cy="37139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sz="2600" dirty="0"/>
              <a:t>Înainte să fie disponibile vaccinurile, rujeola era cauza deceselor a sute de români anual.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sz="2600" dirty="0"/>
              <a:t>Oreionul era cauza cea mai frecventă a meningitei, adesea provocând surditate.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sz="2600" dirty="0"/>
              <a:t>Dacă o femeie gravidă se îmbolnăvește de rubeolă la începutul sarcinii, poate da naștere unui copil cu probleme serioase de sănătate (inimă, ochi și măduva spinării). </a:t>
            </a:r>
            <a:endParaRPr lang="en-US" sz="26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52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963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ro-RO" sz="4000" dirty="0">
                <a:solidFill>
                  <a:srgbClr val="00B0F0"/>
                </a:solidFill>
              </a:rPr>
              <a:t>Sunt aceste boli cu adevărat periculoase?</a:t>
            </a:r>
            <a:endParaRPr lang="en-US" sz="4000" dirty="0">
              <a:solidFill>
                <a:srgbClr val="00B0F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575042"/>
            <a:ext cx="5816599" cy="372416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Dacă bărbații nu sunt protejați de vaccin și se îmbolnăvesc de oreion când sunt adulți, pot deveni sterili (nu pot lăsa o femeie gravidă).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Cu cât persoana respectivă are o vârstă mai avansată, cu atât este mai mare riscul de complicații determinate de aceste boli.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52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5811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" y="365125"/>
            <a:ext cx="5892800" cy="1692794"/>
          </a:xfrm>
        </p:spPr>
        <p:txBody>
          <a:bodyPr>
            <a:noAutofit/>
          </a:bodyPr>
          <a:lstStyle/>
          <a:p>
            <a:r>
              <a:rPr lang="ro-RO" sz="3600" dirty="0">
                <a:solidFill>
                  <a:srgbClr val="00B0F0"/>
                </a:solidFill>
              </a:rPr>
              <a:t>Vaccinul ROR (împotriva rujeolei, oreionului și rubeolei) provoacă autism?</a:t>
            </a:r>
            <a:endParaRPr lang="en-US" sz="3600" dirty="0">
              <a:solidFill>
                <a:srgbClr val="00B0F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2575034"/>
            <a:ext cx="6258560" cy="385624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sz="2700" dirty="0"/>
              <a:t>Nu. Niciunul dintre studiile efectuate la nivel mondial nu a identificat vreo legătură între vaccinul ROR și autism.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sz="2700" dirty="0"/>
              <a:t>Numărul copiilor cu autism pare să fi crescut în ultimii ani, însă această creștere s-a petrecut cu mult după ce copiii au început să fie vaccinați împotriva ROR. </a:t>
            </a:r>
            <a:endParaRPr lang="en-US" sz="27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sz="2700" dirty="0"/>
              <a:t>Cauza autismului nu a fost încă descoperită.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39084" b="-972"/>
          <a:stretch/>
        </p:blipFill>
        <p:spPr>
          <a:xfrm>
            <a:off x="5974099" y="10"/>
            <a:ext cx="6258559" cy="692465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5584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" y="365125"/>
            <a:ext cx="5450314" cy="1692794"/>
          </a:xfrm>
        </p:spPr>
        <p:txBody>
          <a:bodyPr>
            <a:normAutofit/>
          </a:bodyPr>
          <a:lstStyle/>
          <a:p>
            <a:r>
              <a:rPr lang="ro-RO" sz="3600" dirty="0">
                <a:solidFill>
                  <a:srgbClr val="00B0F0"/>
                </a:solidFill>
              </a:rPr>
              <a:t>Unele substanțe din vaccin provoacă autism și alte boli?</a:t>
            </a:r>
            <a:endParaRPr lang="en-US" sz="3600" dirty="0">
              <a:solidFill>
                <a:srgbClr val="00B0F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1" y="2575034"/>
            <a:ext cx="5511799" cy="3449846"/>
          </a:xfrm>
        </p:spPr>
        <p:txBody>
          <a:bodyPr>
            <a:normAutofit/>
          </a:bodyPr>
          <a:lstStyle/>
          <a:p>
            <a:r>
              <a:rPr lang="ro-RO" dirty="0"/>
              <a:t>Nu. </a:t>
            </a:r>
          </a:p>
          <a:p>
            <a:endParaRPr lang="ro-RO" dirty="0"/>
          </a:p>
          <a:p>
            <a:r>
              <a:rPr lang="ro-RO" dirty="0"/>
              <a:t>Ca orice medicament, un vaccin este testat cu atenție și pe o perioadă îndelungată de timp înainte de a fi distribuit, pentru a se dovedi că este sigur și dă rezultate.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52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9551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" y="365125"/>
            <a:ext cx="5389354" cy="1692794"/>
          </a:xfrm>
        </p:spPr>
        <p:txBody>
          <a:bodyPr>
            <a:noAutofit/>
          </a:bodyPr>
          <a:lstStyle/>
          <a:p>
            <a:r>
              <a:rPr lang="ro-RO" sz="3600" dirty="0">
                <a:solidFill>
                  <a:srgbClr val="00B0F0"/>
                </a:solidFill>
              </a:rPr>
              <a:t>Dacă a fost vaccinat, copilul mai poate face boala?</a:t>
            </a:r>
            <a:endParaRPr lang="en-US" sz="3600" dirty="0">
              <a:solidFill>
                <a:srgbClr val="00B0F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1" y="2575034"/>
            <a:ext cx="5492768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Este posibil, într-un număr mic de cazuri, ca un copil să se îmbolnăvească de boala împotriva căreia a fost vaccinat, dar va face o formă mult mai ușoară și fără consecințe grave.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52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9583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" y="365125"/>
            <a:ext cx="5338554" cy="1692794"/>
          </a:xfrm>
        </p:spPr>
        <p:txBody>
          <a:bodyPr>
            <a:normAutofit/>
          </a:bodyPr>
          <a:lstStyle/>
          <a:p>
            <a:r>
              <a:rPr lang="ro-RO" sz="3600" dirty="0">
                <a:solidFill>
                  <a:srgbClr val="00B0F0"/>
                </a:solidFill>
              </a:rPr>
              <a:t>Copilul se poate îmbolnăvi de rujeolă de la vaccinul împotriva rujeolei? </a:t>
            </a:r>
            <a:endParaRPr lang="en-US" sz="3600" dirty="0">
              <a:solidFill>
                <a:srgbClr val="00B0F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81" y="2575034"/>
            <a:ext cx="5236954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600" dirty="0"/>
              <a:t>Nu. </a:t>
            </a:r>
          </a:p>
          <a:p>
            <a:pPr marL="0" indent="0">
              <a:buNone/>
            </a:pPr>
            <a:r>
              <a:rPr lang="ro-RO" sz="2600" dirty="0"/>
              <a:t>În cazuri foarte rare (mai puțin de 1 la un milion), pot apărea simptome ușoare, asemenătoare cu cele ale bolii, dar asta nu înseamnă că cel vaccinat este infectat, ci că organismul său răspunde la vaccin.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52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1190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" y="233680"/>
            <a:ext cx="11338560" cy="5994399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ro-RO" sz="5400" b="1" dirty="0">
                <a:solidFill>
                  <a:schemeClr val="bg1"/>
                </a:solidFill>
              </a:rPr>
              <a:t>Copilul tău este tot ce ai mai important.</a:t>
            </a:r>
            <a:br>
              <a:rPr lang="ro-RO" sz="5400" b="1" dirty="0">
                <a:solidFill>
                  <a:schemeClr val="bg1"/>
                </a:solidFill>
              </a:rPr>
            </a:br>
            <a:br>
              <a:rPr lang="ro-RO" sz="5400" b="1" dirty="0">
                <a:solidFill>
                  <a:schemeClr val="bg1"/>
                </a:solidFill>
              </a:rPr>
            </a:br>
            <a:r>
              <a:rPr lang="ro-RO" sz="5400" b="1" dirty="0">
                <a:solidFill>
                  <a:schemeClr val="bg1"/>
                </a:solidFill>
              </a:rPr>
              <a:t>Vaccinează-l ca să rămână sănătos!</a:t>
            </a:r>
            <a:br>
              <a:rPr lang="ro-RO" sz="5400" b="1" dirty="0">
                <a:solidFill>
                  <a:schemeClr val="bg1"/>
                </a:solidFill>
              </a:rPr>
            </a:br>
            <a:br>
              <a:rPr lang="ro-RO" b="1" dirty="0">
                <a:solidFill>
                  <a:schemeClr val="bg1"/>
                </a:solidFill>
              </a:rPr>
            </a:br>
            <a:br>
              <a:rPr lang="ro-RO" b="1" dirty="0">
                <a:solidFill>
                  <a:schemeClr val="bg1"/>
                </a:solidFill>
              </a:rPr>
            </a:br>
            <a:r>
              <a:rPr lang="ro-RO" sz="4800" b="1" dirty="0">
                <a:solidFill>
                  <a:schemeClr val="bg1"/>
                </a:solidFill>
              </a:rPr>
              <a:t>Vaccinul este gratuit la medicul de familie.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8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2032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4560" y="2773682"/>
            <a:ext cx="2153920" cy="2184401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o-RO" sz="3600" b="1" dirty="0">
                <a:solidFill>
                  <a:srgbClr val="00B0F0"/>
                </a:solidFill>
              </a:rPr>
              <a:t>joacă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14080" y="294641"/>
            <a:ext cx="2153920" cy="2184400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600" b="1" dirty="0">
                <a:solidFill>
                  <a:srgbClr val="00B0F0"/>
                </a:solidFill>
              </a:rPr>
              <a:t>iubire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37120" y="4460236"/>
            <a:ext cx="2153920" cy="2184400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00B0F0"/>
                </a:solidFill>
              </a:rPr>
              <a:t>grijă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5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ro-RO" sz="4000" b="1" dirty="0">
                <a:solidFill>
                  <a:srgbClr val="00B0F0"/>
                </a:solidFill>
              </a:rPr>
              <a:t>Grija față de copii</a:t>
            </a:r>
            <a:endParaRPr lang="en-US" sz="4000" b="1" dirty="0">
              <a:solidFill>
                <a:srgbClr val="00B0F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0818E7-29F5-4DDC-A03D-687072DE5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0" y="3870960"/>
            <a:ext cx="5384800" cy="2613492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Să le dăm mâncare potrivită  pentru vârsta lor, bine gătită</a:t>
            </a:r>
            <a:r>
              <a:rPr lang="en-US" dirty="0"/>
              <a:t>;</a:t>
            </a:r>
            <a:endParaRPr lang="ro-RO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Să îi ajutăm și să îi învățăm să se spele cu apă și săpun</a:t>
            </a:r>
            <a:r>
              <a:rPr lang="en-US" dirty="0"/>
              <a:t>;</a:t>
            </a:r>
            <a:endParaRPr lang="ro-RO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Să îi ferim de pericole</a:t>
            </a:r>
            <a:r>
              <a:rPr lang="en-US" dirty="0"/>
              <a:t>;</a:t>
            </a:r>
            <a:endParaRPr lang="ro-RO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Să îi protejăm de boli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752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180" y="284481"/>
            <a:ext cx="4866641" cy="1046480"/>
          </a:xfrm>
        </p:spPr>
        <p:txBody>
          <a:bodyPr>
            <a:normAutofit/>
          </a:bodyPr>
          <a:lstStyle/>
          <a:p>
            <a:r>
              <a:rPr lang="ro-RO" sz="4000" dirty="0">
                <a:solidFill>
                  <a:srgbClr val="00B0F0"/>
                </a:solidFill>
              </a:rPr>
              <a:t>Bolile copilăriei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34C7600-7B3B-41D0-BD27-411F6F3E8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259" y="1645924"/>
            <a:ext cx="5152301" cy="4988556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o-RO" sz="3300" dirty="0"/>
              <a:t>Rujeola (pojar)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o-RO" sz="3300" dirty="0"/>
              <a:t>Oreionul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o-RO" sz="3300" dirty="0"/>
              <a:t>Rubeola (pojărel)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o-RO" sz="3300" dirty="0"/>
              <a:t>Varicela (vărsat de vânt)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o-RO" sz="3300" dirty="0"/>
              <a:t>Scarlatina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o-RO" sz="3300" dirty="0"/>
              <a:t>Hepatita A</a:t>
            </a:r>
          </a:p>
          <a:p>
            <a:endParaRPr lang="ro-RO" sz="1800" dirty="0"/>
          </a:p>
          <a:p>
            <a:endParaRPr lang="en-US" sz="18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9790" b="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0927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680" y="314961"/>
            <a:ext cx="4866641" cy="1046480"/>
          </a:xfrm>
        </p:spPr>
        <p:txBody>
          <a:bodyPr>
            <a:normAutofit/>
          </a:bodyPr>
          <a:lstStyle/>
          <a:p>
            <a:r>
              <a:rPr lang="ro-RO" sz="4000" dirty="0">
                <a:solidFill>
                  <a:srgbClr val="00B0F0"/>
                </a:solidFill>
              </a:rPr>
              <a:t>Bolile copilăriei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34C7600-7B3B-41D0-BD27-411F6F3E8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1442720"/>
            <a:ext cx="6135740" cy="5191760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f</a:t>
            </a:r>
            <a:r>
              <a:rPr lang="ro-RO" dirty="0"/>
              <a:t>oarte contagioase, se transmit foarte ușor de la un copil la altul</a:t>
            </a:r>
            <a:r>
              <a:rPr lang="en-US" dirty="0"/>
              <a:t>;</a:t>
            </a:r>
            <a:endParaRPr lang="ro-RO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</a:t>
            </a:r>
            <a:r>
              <a:rPr lang="ro-RO" dirty="0"/>
              <a:t>e manifestă prin febră mare și (de la boală la boală) apariția unor bubițe și pustule roșiatice pe piele, mâncărimi, pierderea poftei de mâncare, tuse etc</a:t>
            </a:r>
            <a:r>
              <a:rPr lang="en-US" dirty="0"/>
              <a:t>;</a:t>
            </a:r>
            <a:endParaRPr lang="ro-RO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p</a:t>
            </a:r>
            <a:r>
              <a:rPr lang="ro-RO" dirty="0"/>
              <a:t>ot duce la complicații foarte grave, cu efecte pe toată durata vieții</a:t>
            </a:r>
            <a:r>
              <a:rPr lang="en-US" dirty="0"/>
              <a:t>;</a:t>
            </a:r>
            <a:endParaRPr lang="ro-RO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p</a:t>
            </a:r>
            <a:r>
              <a:rPr lang="ro-RO" dirty="0"/>
              <a:t>ot cauza chiar moartea</a:t>
            </a:r>
            <a:r>
              <a:rPr lang="en-US" dirty="0"/>
              <a:t>;</a:t>
            </a:r>
            <a:endParaRPr lang="ro-RO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p</a:t>
            </a:r>
            <a:r>
              <a:rPr lang="ro-RO" dirty="0"/>
              <a:t>ot fi prevenite prin vaccinare, care apără copilul pe viață.</a:t>
            </a:r>
          </a:p>
          <a:p>
            <a:pPr>
              <a:buFontTx/>
              <a:buChar char="-"/>
            </a:pPr>
            <a:endParaRPr lang="en-US" sz="18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9790" b="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870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" r="9091" b="156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77" y="447223"/>
            <a:ext cx="3759240" cy="882059"/>
          </a:xfrm>
        </p:spPr>
        <p:txBody>
          <a:bodyPr>
            <a:normAutofit/>
          </a:bodyPr>
          <a:lstStyle/>
          <a:p>
            <a:r>
              <a:rPr lang="ro-RO" sz="4000" b="1" dirty="0">
                <a:solidFill>
                  <a:srgbClr val="00B0F0"/>
                </a:solidFill>
              </a:rPr>
              <a:t>Vaccinurile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977" y="1455329"/>
            <a:ext cx="4124960" cy="43281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țin copilul sănătos și îi pot salva viața;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au dus la dispariția unor boli de-a lungul timpului;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sunt sigure;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sunt gratuite la medicul de familie.</a:t>
            </a:r>
          </a:p>
        </p:txBody>
      </p:sp>
    </p:spTree>
    <p:extLst>
      <p:ext uri="{BB962C8B-B14F-4D97-AF65-F5344CB8AC3E}">
        <p14:creationId xmlns:p14="http://schemas.microsoft.com/office/powerpoint/2010/main" val="100885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" r="9091" b="156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77" y="254183"/>
            <a:ext cx="3759240" cy="882059"/>
          </a:xfrm>
        </p:spPr>
        <p:txBody>
          <a:bodyPr>
            <a:normAutofit/>
          </a:bodyPr>
          <a:lstStyle/>
          <a:p>
            <a:r>
              <a:rPr lang="ro-RO" sz="4000" b="1" dirty="0">
                <a:solidFill>
                  <a:srgbClr val="00B0F0"/>
                </a:solidFill>
              </a:rPr>
              <a:t>Vaccinarea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5" y="1188086"/>
            <a:ext cx="4332306" cy="514159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sz="2500" dirty="0"/>
              <a:t>Este necesară </a:t>
            </a:r>
            <a:r>
              <a:rPr lang="en-US" sz="2500" dirty="0" err="1"/>
              <a:t>pentru</a:t>
            </a:r>
            <a:r>
              <a:rPr lang="ro-RO" sz="2500" dirty="0"/>
              <a:t> toți copiii, pentru a proteja de boli toată comunitatea.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sz="2500" dirty="0"/>
              <a:t>Dacă numărul de copii vaccinați scade sub valoarea optimă</a:t>
            </a:r>
            <a:r>
              <a:rPr lang="ro-RO" sz="2500" dirty="0">
                <a:solidFill>
                  <a:srgbClr val="FF0000"/>
                </a:solidFill>
              </a:rPr>
              <a:t> </a:t>
            </a:r>
            <a:r>
              <a:rPr lang="ro-RO" sz="2500" dirty="0"/>
              <a:t>(95%), atunci comunitatea nu mai este apărată, iar boala se poate răspândi foarte ușor.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sz="2500" dirty="0"/>
              <a:t>În România există de trei ani o epidemie de rujeolă, care a omorât deja 59 de persoane, în mare parte copii.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8043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" r="9091" b="156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77" y="447223"/>
            <a:ext cx="3759240" cy="882059"/>
          </a:xfrm>
        </p:spPr>
        <p:txBody>
          <a:bodyPr>
            <a:normAutofit/>
          </a:bodyPr>
          <a:lstStyle/>
          <a:p>
            <a:r>
              <a:rPr lang="ro-RO" sz="4000" b="1" dirty="0">
                <a:solidFill>
                  <a:srgbClr val="00B0F0"/>
                </a:solidFill>
              </a:rPr>
              <a:t>Vaccinarea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39" y="1455330"/>
            <a:ext cx="4222151" cy="47625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vaccinarea se face prin injectare</a:t>
            </a:r>
            <a:r>
              <a:rPr lang="en-US" dirty="0"/>
              <a:t>;</a:t>
            </a:r>
            <a:endParaRPr lang="ro-RO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fiecare copil este consultat de medic înainte de vaccinare</a:t>
            </a:r>
            <a:r>
              <a:rPr lang="en-US" dirty="0"/>
              <a:t>;</a:t>
            </a:r>
            <a:endParaRPr lang="ro-RO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fiola de vaccin este deschisă în fața părintelui</a:t>
            </a:r>
            <a:r>
              <a:rPr lang="en-US" dirty="0"/>
              <a:t>;</a:t>
            </a:r>
            <a:endParaRPr lang="ro-RO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o-RO" dirty="0"/>
              <a:t>acul este steril și deschis în fața părintelui.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7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" r="9091" b="156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77" y="447223"/>
            <a:ext cx="3759240" cy="882059"/>
          </a:xfrm>
        </p:spPr>
        <p:txBody>
          <a:bodyPr>
            <a:normAutofit/>
          </a:bodyPr>
          <a:lstStyle/>
          <a:p>
            <a:r>
              <a:rPr lang="ro-RO" sz="4000" b="1" dirty="0">
                <a:solidFill>
                  <a:srgbClr val="00B0F0"/>
                </a:solidFill>
              </a:rPr>
              <a:t>Vaccinarea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5" y="1534160"/>
            <a:ext cx="4332306" cy="46837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500" dirty="0"/>
              <a:t>u</a:t>
            </a:r>
            <a:r>
              <a:rPr lang="ro-RO" sz="2500" dirty="0"/>
              <a:t>nii copii pot face febră mică după vaccinare</a:t>
            </a:r>
            <a:r>
              <a:rPr lang="en-US" sz="2500" dirty="0"/>
              <a:t>;</a:t>
            </a:r>
            <a:endParaRPr lang="ro-RO" sz="25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500" dirty="0" err="1"/>
              <a:t>uneori</a:t>
            </a:r>
            <a:r>
              <a:rPr lang="en-US" sz="2500" dirty="0"/>
              <a:t> </a:t>
            </a:r>
            <a:r>
              <a:rPr lang="ro-RO" sz="2500" dirty="0"/>
              <a:t>poate apărea o roșeață acolo unde a fost făcut vaccinul</a:t>
            </a:r>
            <a:r>
              <a:rPr lang="en-US" sz="2500" dirty="0"/>
              <a:t>;</a:t>
            </a:r>
            <a:endParaRPr lang="ro-RO" sz="25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500" dirty="0"/>
              <a:t>u</a:t>
            </a:r>
            <a:r>
              <a:rPr lang="ro-RO" sz="2500" dirty="0"/>
              <a:t>nii copii dorm mai mult, alții își pierd pofta de mâncare</a:t>
            </a:r>
            <a:r>
              <a:rPr lang="en-US" sz="2500" dirty="0"/>
              <a:t>;</a:t>
            </a:r>
            <a:endParaRPr lang="ro-RO" sz="25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500" dirty="0"/>
              <a:t>t</a:t>
            </a:r>
            <a:r>
              <a:rPr lang="ro-RO" sz="2500" dirty="0"/>
              <a:t>oate aceste reacții sunt rare, dar normale și trec în cel mult două zile de la vaccinare.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14676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B44260588911428BA6C530AD8006C9" ma:contentTypeVersion="17" ma:contentTypeDescription="Create a new document." ma:contentTypeScope="" ma:versionID="0fcbb0de35efa6b3cf59485b375e9dd2">
  <xsd:schema xmlns:xsd="http://www.w3.org/2001/XMLSchema" xmlns:xs="http://www.w3.org/2001/XMLSchema" xmlns:p="http://schemas.microsoft.com/office/2006/metadata/properties" xmlns:ns2="bb7983f7-3f1d-4565-a283-3f47d8d80381" xmlns:ns3="3af82d03-62e3-419c-8bf1-b839c34dd730" xmlns:ns4="ca283e0b-db31-4043-a2ef-b80661bf084a" targetNamespace="http://schemas.microsoft.com/office/2006/metadata/properties" ma:root="true" ma:fieldsID="6c6670a05c0c35ef61fee9033cba9fc8" ns2:_="" ns3:_="" ns4:_="">
    <xsd:import namespace="bb7983f7-3f1d-4565-a283-3f47d8d80381"/>
    <xsd:import namespace="3af82d03-62e3-419c-8bf1-b839c34dd730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7983f7-3f1d-4565-a283-3f47d8d803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82d03-62e3-419c-8bf1-b839c34dd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83a1a04-6841-4dbb-9146-86de40b8b3c6}" ma:internalName="TaxCatchAll" ma:showField="CatchAllData" ma:web="bb7983f7-3f1d-4565-a283-3f47d8d80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b7983f7-3f1d-4565-a283-3f47d8d80381">
      <UserInfo>
        <DisplayName>Anca Teodorescu</DisplayName>
        <AccountId>52</AccountId>
        <AccountType/>
      </UserInfo>
      <UserInfo>
        <DisplayName>Oana Motea</DisplayName>
        <AccountId>360</AccountId>
        <AccountType/>
      </UserInfo>
      <UserInfo>
        <DisplayName>Adelina Plaesu</DisplayName>
        <AccountId>167</AccountId>
        <AccountType/>
      </UserInfo>
      <UserInfo>
        <DisplayName>Diana Maria Pirga</DisplayName>
        <AccountId>26</AccountId>
        <AccountType/>
      </UserInfo>
      <UserInfo>
        <DisplayName>Raluca Zaharia</DisplayName>
        <AccountId>40</AccountId>
        <AccountType/>
      </UserInfo>
    </SharedWithUsers>
    <TaxCatchAll xmlns="ca283e0b-db31-4043-a2ef-b80661bf084a" xsi:nil="true"/>
    <lcf76f155ced4ddcb4097134ff3c332f xmlns="3af82d03-62e3-419c-8bf1-b839c34dd73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7BE17E-7FDE-4A5C-A027-ECC959709C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DF401F-3996-48EA-9B78-DFF15AF2EE0B}"/>
</file>

<file path=customXml/itemProps3.xml><?xml version="1.0" encoding="utf-8"?>
<ds:datastoreItem xmlns:ds="http://schemas.openxmlformats.org/officeDocument/2006/customXml" ds:itemID="{D895831A-8342-4DBC-9DB3-2110CD40CCBB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bb7983f7-3f1d-4565-a283-3f47d8d80381"/>
    <ds:schemaRef ds:uri="3af82d03-62e3-419c-8bf1-b839c34dd730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4342</TotalTime>
  <Words>694</Words>
  <Application>Microsoft Office PowerPoint</Application>
  <PresentationFormat>Widescreen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Cum să creștem  copii sănătoși</vt:lpstr>
      <vt:lpstr>joacă</vt:lpstr>
      <vt:lpstr>Grija față de copii</vt:lpstr>
      <vt:lpstr>Bolile copilăriei</vt:lpstr>
      <vt:lpstr>Bolile copilăriei</vt:lpstr>
      <vt:lpstr>Vaccinurile</vt:lpstr>
      <vt:lpstr>Vaccinarea</vt:lpstr>
      <vt:lpstr>Vaccinarea</vt:lpstr>
      <vt:lpstr>Vaccinarea</vt:lpstr>
      <vt:lpstr>Întrebări</vt:lpstr>
      <vt:lpstr>Sunt aceste boli cu adevărat periculoase?</vt:lpstr>
      <vt:lpstr>Sunt aceste boli cu adevărat periculoase?</vt:lpstr>
      <vt:lpstr>Vaccinul ROR (împotriva rujeolei, oreionului și rubeolei) provoacă autism?</vt:lpstr>
      <vt:lpstr>Unele substanțe din vaccin provoacă autism și alte boli?</vt:lpstr>
      <vt:lpstr>Dacă a fost vaccinat, copilul mai poate face boala?</vt:lpstr>
      <vt:lpstr>Copilul se poate îmbolnăvi de rujeolă de la vaccinul împotriva rujeolei? </vt:lpstr>
      <vt:lpstr>Copilul tău este tot ce ai mai important.  Vaccinează-l ca să rămână sănătos!   Vaccinul este gratuit la medicul de familie.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 să creștem  copii sănătoși</dc:title>
  <dc:creator>Raluca Zaharia</dc:creator>
  <cp:lastModifiedBy>Diana Maria Pirga</cp:lastModifiedBy>
  <cp:revision>25</cp:revision>
  <dcterms:created xsi:type="dcterms:W3CDTF">2018-09-12T07:19:42Z</dcterms:created>
  <dcterms:modified xsi:type="dcterms:W3CDTF">2020-11-19T11:07:47Z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0x01010060B44260588911428BA6C530AD8006C9</vt:lpwstr>
  </property>
  <property fmtid="{D5CDD505-2E9C-101B-9397-08002B2CF9AE}" pid="3" name="MediaServiceImageTags">
    <vt:lpwstr/>
  </property>
</Properties>
</file>